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344" r:id="rId3"/>
    <p:sldId id="364" r:id="rId4"/>
    <p:sldId id="350" r:id="rId5"/>
    <p:sldId id="365" r:id="rId6"/>
    <p:sldId id="366" r:id="rId7"/>
    <p:sldId id="363" r:id="rId8"/>
    <p:sldId id="368" r:id="rId9"/>
    <p:sldId id="369" r:id="rId10"/>
    <p:sldId id="370" r:id="rId11"/>
    <p:sldId id="371" r:id="rId12"/>
    <p:sldId id="3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5FF2ED-5567-445A-B3E0-3393544B04A6}" v="675" dt="2022-05-11T04:00:20.3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55" autoAdjust="0"/>
    <p:restoredTop sz="94137" autoAdjust="0"/>
  </p:normalViewPr>
  <p:slideViewPr>
    <p:cSldViewPr snapToGrid="0">
      <p:cViewPr varScale="1">
        <p:scale>
          <a:sx n="153" d="100"/>
          <a:sy n="153" d="100"/>
        </p:scale>
        <p:origin x="83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media/image4.jpe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6E1FD-E7A0-497B-BBC0-740BAAC97C6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90CCE9-4AAE-4E1F-85AD-521A406D652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59855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38840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812595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746482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14533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01421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165584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8214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394782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082924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57688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521887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04845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1E6E-2408-484E-8979-2DB96F2F8A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7B426-68B8-4CB7-871C-5CC84E86C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52935-9451-4839-96FB-E9A8FCCD6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8F784-7AF5-4560-BEFA-8C8096530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98F6B-191E-4E4B-BE34-C76137125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31934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C9526-6B4B-4B7C-836C-CA5ECFEE1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D3F895-13B7-4F09-8F2B-7C7B281BDC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D4FF3-605C-448B-ABE0-7A159B7B3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10917-6EAA-48EE-AE32-E15F33FCA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51C44-2EAE-49AE-A864-682DEB3D8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69415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CFD600-C7E3-42EE-9735-2FE3EDE776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C80727-2711-434B-AEFB-9E214673EC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47950-A376-49E5-A09E-DEAA9AD59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8641F-5631-4BB0-94A8-CB1A2D78F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56033-BC76-47F3-AA32-F159420DF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68849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87643-F5D7-48E2-ADAB-95C74CECF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FC6CC-B49B-452C-8E9C-808488E73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BF4EE-800F-479B-9D99-FD0B990C4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3E0ED-BABB-43F4-8ACF-6AB1C583C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6B210-80B8-4EC4-A5DD-626DF335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89668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20E17-7239-452C-8B6C-2DE99BB75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2621D8-37ED-476B-884F-26990A946C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FE869-1B16-425A-9EFF-D1D147E64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7772C-84B9-4CA4-BC65-3D41F9D33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6E878-86EF-4ABF-A7AD-65B43A873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12625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D03AF-7534-49E0-B0A2-F0403B159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63158-1F78-4261-99A0-55F573DD04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B12B8E-1661-462B-A00C-FE1078E5F2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6763DF-E084-447E-A488-9F9D328A9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46663E-C0B8-407A-9C08-AD7A14CDF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444692-F2BB-4F15-9AC6-1D337C5F6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5248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24591-52D4-4A6A-81FF-CF9B69DD3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74561-7712-4BE5-B42C-1DF224123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6369D-C1D0-4A4F-85B0-DC21BD7E9C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26301-7EFA-4E2D-8E37-01989EDE4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68D5A3-0863-4C19-8CDF-E5F6380092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1BD46F-0A9D-4A21-A809-A8A4915A7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B3FE40-3AE1-4501-BD99-5BB30AA8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9DB7BF-E7E2-4599-93C1-314862B49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95543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BA4B7-5BD0-45CE-A3AB-0BDAEBCB2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317F3A-B35D-4332-A083-A8EA82A8C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D1BAA-3C55-422C-9DDB-C8FA2466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545CCC-0421-4BC8-A428-7D6891975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6104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8D164-8317-4375-AC20-4E5ECFBC8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E65B31-8161-47C0-B8D2-02FC9D063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8A5A49-C1DE-4043-9C4E-CA88B7D93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74507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41128-45F1-4E37-A76C-48135B4B5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6B574-F2D0-4A1E-971A-951AD113F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4A9BF5-4AAF-46A8-9307-3E49D1DC7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84D477-7EF0-4092-A585-C8B452D86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2B03C4-61D6-4E97-BF6A-97F683277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1C0268-0C31-4494-872A-FF14572B0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44569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1858D-F4CE-4847-9F4E-96911B72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12DC33-E4BE-4D59-8A3E-E5C8C7FEA8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662A18-4E8B-44E0-95B0-48E49B06B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3A010-3289-4BEF-9BA6-B9291ECCA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F1841C-B8D0-4564-AB48-104684286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8FD835-28F9-4C9B-8DEF-1C8AF7C19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69181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2D0B8-307D-483C-BA2C-9A8A459E4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75D10E-5C2B-4972-BF7B-F95754607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C434A-E16E-4577-B5A4-C633EF521A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472F3-C75B-4412-A75D-AF542B82A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A6DE4-6572-40B4-8CEF-D76FDC9FDC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86813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PH" b="1" dirty="0"/>
              <a:t>Relationships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232827-4F60-4C85-BA9F-CAC18540AC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endParaRPr lang="en-PH" sz="2000" dirty="0"/>
          </a:p>
          <a:p>
            <a:pPr algn="l"/>
            <a:r>
              <a:rPr lang="en-PH" sz="2000" dirty="0"/>
              <a:t>Presented by:</a:t>
            </a:r>
          </a:p>
          <a:p>
            <a:pPr algn="l"/>
            <a:r>
              <a:rPr lang="en-PH" sz="2000" dirty="0" err="1"/>
              <a:t>Elizer</a:t>
            </a:r>
            <a:r>
              <a:rPr lang="en-PH" sz="2000" dirty="0"/>
              <a:t> Ponio Jr</a:t>
            </a:r>
            <a:r>
              <a:rPr lang="en-PH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</p:spTree>
    <p:extLst>
      <p:ext uri="{BB962C8B-B14F-4D97-AF65-F5344CB8AC3E}">
        <p14:creationId xmlns:p14="http://schemas.microsoft.com/office/powerpoint/2010/main" val="4005017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Aggregation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2775445"/>
              </p:ext>
            </p:extLst>
          </p:nvPr>
        </p:nvGraphicFramePr>
        <p:xfrm>
          <a:off x="2998979" y="348961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Wolf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353560"/>
              </p:ext>
            </p:extLst>
          </p:nvPr>
        </p:nvGraphicFramePr>
        <p:xfrm>
          <a:off x="8419534" y="3481144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Wolfpack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0F2AED6-9FEA-C942-FBEA-1F463DF36E10}"/>
              </a:ext>
            </a:extLst>
          </p:cNvPr>
          <p:cNvCxnSpPr>
            <a:cxnSpLocks/>
            <a:stCxn id="3" idx="1"/>
            <a:endCxn id="9" idx="3"/>
          </p:cNvCxnSpPr>
          <p:nvPr/>
        </p:nvCxnSpPr>
        <p:spPr>
          <a:xfrm flipH="1">
            <a:off x="4652067" y="4029784"/>
            <a:ext cx="3767467" cy="847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4" name="Picture 13" descr="Wolf in snow">
            <a:extLst>
              <a:ext uri="{FF2B5EF4-FFF2-40B4-BE49-F238E27FC236}">
                <a16:creationId xmlns:a16="http://schemas.microsoft.com/office/drawing/2014/main" id="{C901A0D9-5CFD-DAE6-F92B-DF9C23F8E2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5563" y="1541372"/>
            <a:ext cx="2099921" cy="1399606"/>
          </a:xfrm>
          <a:prstGeom prst="rect">
            <a:avLst/>
          </a:prstGeom>
        </p:spPr>
      </p:pic>
      <p:pic>
        <p:nvPicPr>
          <p:cNvPr id="16" name="Picture 15" descr="A group of wolves in the snow&#10;&#10;Description automatically generated">
            <a:extLst>
              <a:ext uri="{FF2B5EF4-FFF2-40B4-BE49-F238E27FC236}">
                <a16:creationId xmlns:a16="http://schemas.microsoft.com/office/drawing/2014/main" id="{91224EA2-B3F0-85DD-701E-9D275EE7B6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238" y="1465041"/>
            <a:ext cx="2621680" cy="155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376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Composition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652A3C-2B5F-3EDF-F7EB-D0C6328EDA8C}"/>
              </a:ext>
            </a:extLst>
          </p:cNvPr>
          <p:cNvSpPr txBox="1"/>
          <p:nvPr/>
        </p:nvSpPr>
        <p:spPr>
          <a:xfrm>
            <a:off x="2004950" y="1406092"/>
            <a:ext cx="8182099" cy="312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proxima_novaregular"/>
              </a:rPr>
              <a:t>I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proxima_novaregular"/>
              </a:rPr>
              <a:t>n composition, an object belongs to a larger object. If the larger object is destroyed, the all the objects in it will be also destroyed.</a:t>
            </a:r>
          </a:p>
          <a:p>
            <a:endParaRPr lang="en-PH" sz="2500" dirty="0">
              <a:latin typeface="Calibri (Body)"/>
            </a:endParaRPr>
          </a:p>
          <a:p>
            <a:r>
              <a:rPr lang="en-US" sz="2500" i="0" dirty="0">
                <a:solidFill>
                  <a:srgbClr val="000000"/>
                </a:solidFill>
                <a:effectLst/>
                <a:latin typeface="Calibri (Body)"/>
              </a:rPr>
              <a:t>Example</a:t>
            </a:r>
            <a:r>
              <a:rPr lang="en-US" sz="2500" b="1" i="0" dirty="0">
                <a:solidFill>
                  <a:srgbClr val="000000"/>
                </a:solidFill>
                <a:effectLst/>
                <a:latin typeface="Calibri (Body)"/>
              </a:rPr>
              <a:t>: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Plants and animals need water to survive</a:t>
            </a:r>
            <a:r>
              <a:rPr lang="en-PH" sz="2500" dirty="0">
                <a:solidFill>
                  <a:srgbClr val="000000"/>
                </a:solidFill>
                <a:latin typeface="Calibri (Body)"/>
              </a:rPr>
              <a:t>. If there is no water, then there will be no plants and animals.</a:t>
            </a:r>
            <a:endParaRPr lang="en-PH" sz="2500" dirty="0">
              <a:latin typeface="Calibri (Body)"/>
            </a:endParaRPr>
          </a:p>
          <a:p>
            <a:endParaRPr lang="en-PH" sz="25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349364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Composition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6510790"/>
              </p:ext>
            </p:extLst>
          </p:nvPr>
        </p:nvGraphicFramePr>
        <p:xfrm>
          <a:off x="5269456" y="1854970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Water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8350378"/>
              </p:ext>
            </p:extLst>
          </p:nvPr>
        </p:nvGraphicFramePr>
        <p:xfrm>
          <a:off x="2475934" y="3600141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Plants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7DE9D80-4544-14F6-8F6B-4845754C4F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194797"/>
              </p:ext>
            </p:extLst>
          </p:nvPr>
        </p:nvGraphicFramePr>
        <p:xfrm>
          <a:off x="8258783" y="3600141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Animals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5464FC96-6EEA-2178-DE95-9FB2E6E67DAA}"/>
              </a:ext>
            </a:extLst>
          </p:cNvPr>
          <p:cNvCxnSpPr>
            <a:cxnSpLocks/>
            <a:stCxn id="3" idx="0"/>
            <a:endCxn id="9" idx="1"/>
          </p:cNvCxnSpPr>
          <p:nvPr/>
        </p:nvCxnSpPr>
        <p:spPr>
          <a:xfrm rot="5400000" flipH="1" flipV="1">
            <a:off x="3687702" y="2018387"/>
            <a:ext cx="1196531" cy="1966978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E9E981EE-B8F7-3802-8FDC-6170444D6636}"/>
              </a:ext>
            </a:extLst>
          </p:cNvPr>
          <p:cNvCxnSpPr>
            <a:cxnSpLocks/>
            <a:stCxn id="6" idx="0"/>
            <a:endCxn id="9" idx="3"/>
          </p:cNvCxnSpPr>
          <p:nvPr/>
        </p:nvCxnSpPr>
        <p:spPr>
          <a:xfrm rot="16200000" flipV="1">
            <a:off x="7405671" y="1920484"/>
            <a:ext cx="1196531" cy="2162783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2339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Relationships in Java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225235" y="2213566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162F8D-EFFF-1C83-56CA-3A07687BB010}"/>
              </a:ext>
            </a:extLst>
          </p:cNvPr>
          <p:cNvSpPr/>
          <p:nvPr/>
        </p:nvSpPr>
        <p:spPr>
          <a:xfrm>
            <a:off x="2743200" y="2213566"/>
            <a:ext cx="2641197" cy="71845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sz="2500" b="1" dirty="0"/>
              <a:t>Inheritance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0E9FEB1-6B2A-9B46-84A6-39492E8480E8}"/>
              </a:ext>
            </a:extLst>
          </p:cNvPr>
          <p:cNvSpPr/>
          <p:nvPr/>
        </p:nvSpPr>
        <p:spPr>
          <a:xfrm>
            <a:off x="6609632" y="2207944"/>
            <a:ext cx="2641197" cy="71845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sz="2500" b="1" dirty="0"/>
              <a:t>Association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A0192CE-E2CE-FAF8-9656-A47F0B1A5CA9}"/>
              </a:ext>
            </a:extLst>
          </p:cNvPr>
          <p:cNvSpPr/>
          <p:nvPr/>
        </p:nvSpPr>
        <p:spPr>
          <a:xfrm>
            <a:off x="2743200" y="3782053"/>
            <a:ext cx="2641197" cy="71845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sz="2500" b="1" dirty="0"/>
              <a:t>Aggregation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86AB61D-0500-F20E-0B24-14973D54AEA9}"/>
              </a:ext>
            </a:extLst>
          </p:cNvPr>
          <p:cNvSpPr/>
          <p:nvPr/>
        </p:nvSpPr>
        <p:spPr>
          <a:xfrm>
            <a:off x="6556217" y="3774983"/>
            <a:ext cx="2641197" cy="71845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sz="2500" b="1" dirty="0"/>
              <a:t>Composition</a:t>
            </a:r>
          </a:p>
        </p:txBody>
      </p:sp>
    </p:spTree>
    <p:extLst>
      <p:ext uri="{BB962C8B-B14F-4D97-AF65-F5344CB8AC3E}">
        <p14:creationId xmlns:p14="http://schemas.microsoft.com/office/powerpoint/2010/main" val="4139510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7" grpId="0" animBg="1"/>
      <p:bldP spid="1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Inheritance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652A3C-2B5F-3EDF-F7EB-D0C6328EDA8C}"/>
              </a:ext>
            </a:extLst>
          </p:cNvPr>
          <p:cNvSpPr txBox="1"/>
          <p:nvPr/>
        </p:nvSpPr>
        <p:spPr>
          <a:xfrm>
            <a:off x="2004950" y="1406092"/>
            <a:ext cx="8182099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An “is a” relationship signifies that one class is a type of another. It is implemented in java using ‘</a:t>
            </a:r>
            <a:r>
              <a:rPr lang="en-US" sz="2500" b="1" i="0" dirty="0">
                <a:solidFill>
                  <a:srgbClr val="000000"/>
                </a:solidFill>
                <a:effectLst/>
                <a:latin typeface="Calibri (Body)"/>
              </a:rPr>
              <a:t>extends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’ and ‘</a:t>
            </a:r>
            <a:r>
              <a:rPr lang="en-US" sz="2500" b="1" i="0" dirty="0">
                <a:solidFill>
                  <a:srgbClr val="000000"/>
                </a:solidFill>
                <a:effectLst/>
                <a:latin typeface="Calibri (Body)"/>
              </a:rPr>
              <a:t>implements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’ keywords.</a:t>
            </a:r>
          </a:p>
          <a:p>
            <a:pPr marL="342900" indent="-342900">
              <a:buFontTx/>
              <a:buChar char="-"/>
            </a:pPr>
            <a:endParaRPr lang="en-US" sz="2500" dirty="0">
              <a:solidFill>
                <a:srgbClr val="000000"/>
              </a:solidFill>
              <a:latin typeface="Calibri (Body)"/>
            </a:endParaRPr>
          </a:p>
          <a:p>
            <a:r>
              <a:rPr lang="en-PH" sz="2500" i="0" dirty="0">
                <a:solidFill>
                  <a:srgbClr val="000000"/>
                </a:solidFill>
                <a:effectLst/>
                <a:latin typeface="Calibri (Body)"/>
              </a:rPr>
              <a:t>Example</a:t>
            </a:r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:</a:t>
            </a:r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</a:p>
          <a:p>
            <a:endParaRPr lang="en-PH" sz="2500" b="0" i="0" dirty="0">
              <a:solidFill>
                <a:srgbClr val="000000"/>
              </a:solidFill>
              <a:effectLst/>
              <a:latin typeface="Calibri (Body)"/>
            </a:endParaRP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A cat is a type of pet.</a:t>
            </a: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A dog is a type of pet.</a:t>
            </a:r>
            <a:endParaRPr lang="en-PH" sz="2500" dirty="0">
              <a:solidFill>
                <a:srgbClr val="000000"/>
              </a:solidFill>
              <a:latin typeface="Calibri (Body)"/>
            </a:endParaRP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A rabbit is a type of pet.</a:t>
            </a:r>
            <a:endParaRPr lang="en-US" sz="2500" b="0" i="0" dirty="0">
              <a:solidFill>
                <a:srgbClr val="000000"/>
              </a:solidFill>
              <a:effectLst/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1382005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Inheritance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ED6459B-354C-05C2-C1C2-BAD09F0D0C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3955350"/>
              </p:ext>
            </p:extLst>
          </p:nvPr>
        </p:nvGraphicFramePr>
        <p:xfrm>
          <a:off x="5269456" y="1318377"/>
          <a:ext cx="1653088" cy="1645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/>
                        <a:t>int name</a:t>
                      </a:r>
                    </a:p>
                    <a:p>
                      <a:r>
                        <a:rPr lang="en-PH" dirty="0"/>
                        <a:t>int 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 err="1"/>
                        <a:t>setName</a:t>
                      </a:r>
                      <a:r>
                        <a:rPr lang="en-PH" dirty="0"/>
                        <a:t>()</a:t>
                      </a:r>
                    </a:p>
                    <a:p>
                      <a:r>
                        <a:rPr lang="en-PH" dirty="0"/>
                        <a:t>eat()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4455356"/>
              </p:ext>
            </p:extLst>
          </p:nvPr>
        </p:nvGraphicFramePr>
        <p:xfrm>
          <a:off x="1375742" y="4438452"/>
          <a:ext cx="1653088" cy="14011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669662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pic>
        <p:nvPicPr>
          <p:cNvPr id="18" name="Picture 17" descr="A picture of a dog with a grey background">
            <a:extLst>
              <a:ext uri="{FF2B5EF4-FFF2-40B4-BE49-F238E27FC236}">
                <a16:creationId xmlns:a16="http://schemas.microsoft.com/office/drawing/2014/main" id="{35AFF8EF-DC3D-3296-73B5-00AC6C55FD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9456" y="3180106"/>
            <a:ext cx="1653088" cy="1122025"/>
          </a:xfrm>
          <a:prstGeom prst="rect">
            <a:avLst/>
          </a:prstGeom>
        </p:spPr>
      </p:pic>
      <p:pic>
        <p:nvPicPr>
          <p:cNvPr id="20" name="Picture 19" descr="Kitten staring at the camera">
            <a:extLst>
              <a:ext uri="{FF2B5EF4-FFF2-40B4-BE49-F238E27FC236}">
                <a16:creationId xmlns:a16="http://schemas.microsoft.com/office/drawing/2014/main" id="{94B9F9F1-FA32-F6BA-8FE3-AF5AD2B94E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742" y="3180106"/>
            <a:ext cx="1653088" cy="1093601"/>
          </a:xfrm>
          <a:prstGeom prst="rect">
            <a:avLst/>
          </a:prstGeom>
        </p:spPr>
      </p:pic>
      <p:pic>
        <p:nvPicPr>
          <p:cNvPr id="26" name="Picture 25" descr="Small brown rabbit">
            <a:extLst>
              <a:ext uri="{FF2B5EF4-FFF2-40B4-BE49-F238E27FC236}">
                <a16:creationId xmlns:a16="http://schemas.microsoft.com/office/drawing/2014/main" id="{F970CA0F-BA72-6EA0-512D-6385B76872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035" y="3191439"/>
            <a:ext cx="1646545" cy="112202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7F81CE3E-9EC5-9A2D-602C-E0D23B68D827}"/>
              </a:ext>
            </a:extLst>
          </p:cNvPr>
          <p:cNvSpPr txBox="1"/>
          <p:nvPr/>
        </p:nvSpPr>
        <p:spPr>
          <a:xfrm>
            <a:off x="1375742" y="4815877"/>
            <a:ext cx="1019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int name</a:t>
            </a:r>
          </a:p>
          <a:p>
            <a:r>
              <a:rPr lang="en-PH" dirty="0"/>
              <a:t>int age</a:t>
            </a:r>
          </a:p>
        </p:txBody>
      </p:sp>
      <p:graphicFrame>
        <p:nvGraphicFramePr>
          <p:cNvPr id="28" name="Table 5">
            <a:extLst>
              <a:ext uri="{FF2B5EF4-FFF2-40B4-BE49-F238E27FC236}">
                <a16:creationId xmlns:a16="http://schemas.microsoft.com/office/drawing/2014/main" id="{3A5CDBFC-725C-299E-491A-0F3CA5FF04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8606774"/>
              </p:ext>
            </p:extLst>
          </p:nvPr>
        </p:nvGraphicFramePr>
        <p:xfrm>
          <a:off x="5185742" y="4438451"/>
          <a:ext cx="1653088" cy="14011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669662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29" name="Table 5">
            <a:extLst>
              <a:ext uri="{FF2B5EF4-FFF2-40B4-BE49-F238E27FC236}">
                <a16:creationId xmlns:a16="http://schemas.microsoft.com/office/drawing/2014/main" id="{597535D1-B23A-88E4-96A2-4E2CE8064C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3812178"/>
              </p:ext>
            </p:extLst>
          </p:nvPr>
        </p:nvGraphicFramePr>
        <p:xfrm>
          <a:off x="8943549" y="4438451"/>
          <a:ext cx="1653088" cy="14011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Rabbit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669662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83A0F93B-3CF4-FD9C-4FC0-4948AB804496}"/>
              </a:ext>
            </a:extLst>
          </p:cNvPr>
          <p:cNvSpPr txBox="1"/>
          <p:nvPr/>
        </p:nvSpPr>
        <p:spPr>
          <a:xfrm>
            <a:off x="5185742" y="4809585"/>
            <a:ext cx="1019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int name</a:t>
            </a:r>
          </a:p>
          <a:p>
            <a:r>
              <a:rPr lang="en-PH" dirty="0"/>
              <a:t>int age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9547A71-C13E-BA23-8CFE-BC89D5F43159}"/>
              </a:ext>
            </a:extLst>
          </p:cNvPr>
          <p:cNvSpPr txBox="1"/>
          <p:nvPr/>
        </p:nvSpPr>
        <p:spPr>
          <a:xfrm>
            <a:off x="8940035" y="4809585"/>
            <a:ext cx="1019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int name</a:t>
            </a:r>
          </a:p>
          <a:p>
            <a:r>
              <a:rPr lang="en-PH" dirty="0"/>
              <a:t>int age</a:t>
            </a:r>
          </a:p>
        </p:txBody>
      </p:sp>
    </p:spTree>
    <p:extLst>
      <p:ext uri="{BB962C8B-B14F-4D97-AF65-F5344CB8AC3E}">
        <p14:creationId xmlns:p14="http://schemas.microsoft.com/office/powerpoint/2010/main" val="3893421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0" grpId="0"/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Inheritance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ED6459B-354C-05C2-C1C2-BAD09F0D0C6D}"/>
              </a:ext>
            </a:extLst>
          </p:cNvPr>
          <p:cNvGraphicFramePr>
            <a:graphicFrameLocks noGrp="1"/>
          </p:cNvGraphicFramePr>
          <p:nvPr/>
        </p:nvGraphicFramePr>
        <p:xfrm>
          <a:off x="5269456" y="1318377"/>
          <a:ext cx="1653088" cy="1645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/>
                        <a:t>int name</a:t>
                      </a:r>
                    </a:p>
                    <a:p>
                      <a:r>
                        <a:rPr lang="en-PH" dirty="0"/>
                        <a:t>int 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 err="1"/>
                        <a:t>setName</a:t>
                      </a:r>
                      <a:r>
                        <a:rPr lang="en-PH" dirty="0"/>
                        <a:t>()</a:t>
                      </a:r>
                    </a:p>
                    <a:p>
                      <a:r>
                        <a:rPr lang="en-PH" dirty="0"/>
                        <a:t>eat()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3336501"/>
              </p:ext>
            </p:extLst>
          </p:nvPr>
        </p:nvGraphicFramePr>
        <p:xfrm>
          <a:off x="1255127" y="361684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547B68E-FD1B-10E4-6A13-6E75E2DE7A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2214157"/>
              </p:ext>
            </p:extLst>
          </p:nvPr>
        </p:nvGraphicFramePr>
        <p:xfrm>
          <a:off x="5275807" y="361702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ECA3CEF-AEBC-9478-CD35-1F709B68E2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2516578"/>
              </p:ext>
            </p:extLst>
          </p:nvPr>
        </p:nvGraphicFramePr>
        <p:xfrm>
          <a:off x="9209066" y="361684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Rabbit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C7D60589-77AC-3FB6-2E88-A83927A6D7CD}"/>
              </a:ext>
            </a:extLst>
          </p:cNvPr>
          <p:cNvCxnSpPr>
            <a:cxnSpLocks/>
            <a:stCxn id="9" idx="0"/>
            <a:endCxn id="5" idx="1"/>
          </p:cNvCxnSpPr>
          <p:nvPr/>
        </p:nvCxnSpPr>
        <p:spPr>
          <a:xfrm rot="5400000" flipH="1" flipV="1">
            <a:off x="2937808" y="1285200"/>
            <a:ext cx="1475510" cy="318778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8F4C6A0-34B2-644A-B4AF-661CAB0BFB47}"/>
              </a:ext>
            </a:extLst>
          </p:cNvPr>
          <p:cNvCxnSpPr>
            <a:endCxn id="5" idx="2"/>
          </p:cNvCxnSpPr>
          <p:nvPr/>
        </p:nvCxnSpPr>
        <p:spPr>
          <a:xfrm flipH="1" flipV="1">
            <a:off x="6096000" y="2964297"/>
            <a:ext cx="6351" cy="6525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CD245915-69F5-BB22-40D3-41936A6AFB26}"/>
              </a:ext>
            </a:extLst>
          </p:cNvPr>
          <p:cNvCxnSpPr>
            <a:cxnSpLocks/>
            <a:stCxn id="11" idx="0"/>
            <a:endCxn id="5" idx="3"/>
          </p:cNvCxnSpPr>
          <p:nvPr/>
        </p:nvCxnSpPr>
        <p:spPr>
          <a:xfrm rot="16200000" flipV="1">
            <a:off x="7741322" y="1322559"/>
            <a:ext cx="1475510" cy="311306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E24FD8E-D65C-7FD3-6307-1B534FCF54C1}"/>
              </a:ext>
            </a:extLst>
          </p:cNvPr>
          <p:cNvSpPr txBox="1"/>
          <p:nvPr/>
        </p:nvSpPr>
        <p:spPr>
          <a:xfrm>
            <a:off x="1033145" y="4918521"/>
            <a:ext cx="209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chemeClr val="accent2"/>
                </a:solidFill>
              </a:rPr>
              <a:t>Subclass/Child Class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19A176D-9BD0-CF0C-D147-33140F69DABA}"/>
              </a:ext>
            </a:extLst>
          </p:cNvPr>
          <p:cNvSpPr txBox="1"/>
          <p:nvPr/>
        </p:nvSpPr>
        <p:spPr>
          <a:xfrm>
            <a:off x="2761002" y="1485142"/>
            <a:ext cx="2438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Superclass/Parent Class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1424C82-A537-E3A4-4D1E-68C19CE07C8A}"/>
              </a:ext>
            </a:extLst>
          </p:cNvPr>
          <p:cNvSpPr txBox="1"/>
          <p:nvPr/>
        </p:nvSpPr>
        <p:spPr>
          <a:xfrm>
            <a:off x="9061806" y="4920576"/>
            <a:ext cx="209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chemeClr val="accent2"/>
                </a:solidFill>
              </a:rPr>
              <a:t>Subclass/Child Class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ACA62D5-84C6-2FB1-A53C-3C26F90A2890}"/>
              </a:ext>
            </a:extLst>
          </p:cNvPr>
          <p:cNvSpPr txBox="1"/>
          <p:nvPr/>
        </p:nvSpPr>
        <p:spPr>
          <a:xfrm>
            <a:off x="5053826" y="4918521"/>
            <a:ext cx="209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chemeClr val="accent2"/>
                </a:solidFill>
              </a:rPr>
              <a:t>Subclass/Child Class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AB8867-4D5C-0811-3D99-C665BF388F5D}"/>
              </a:ext>
            </a:extLst>
          </p:cNvPr>
          <p:cNvSpPr txBox="1"/>
          <p:nvPr/>
        </p:nvSpPr>
        <p:spPr>
          <a:xfrm>
            <a:off x="5269456" y="3980821"/>
            <a:ext cx="1446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int </a:t>
            </a:r>
            <a:r>
              <a:rPr lang="en-PH" b="1" dirty="0" err="1">
                <a:solidFill>
                  <a:srgbClr val="00B050"/>
                </a:solidFill>
              </a:rPr>
              <a:t>tailLength</a:t>
            </a:r>
            <a:endParaRPr lang="en-PH" b="1" dirty="0">
              <a:solidFill>
                <a:srgbClr val="00B050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1DE51DB-4C93-D7AF-5FED-849056A22A2D}"/>
              </a:ext>
            </a:extLst>
          </p:cNvPr>
          <p:cNvSpPr txBox="1"/>
          <p:nvPr/>
        </p:nvSpPr>
        <p:spPr>
          <a:xfrm>
            <a:off x="4438955" y="5282670"/>
            <a:ext cx="3314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You can add an attribute only specific to a subclass.</a:t>
            </a:r>
          </a:p>
        </p:txBody>
      </p:sp>
    </p:spTree>
    <p:extLst>
      <p:ext uri="{BB962C8B-B14F-4D97-AF65-F5344CB8AC3E}">
        <p14:creationId xmlns:p14="http://schemas.microsoft.com/office/powerpoint/2010/main" val="4209440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Inheritance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ED6459B-354C-05C2-C1C2-BAD09F0D0C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1424583"/>
              </p:ext>
            </p:extLst>
          </p:nvPr>
        </p:nvGraphicFramePr>
        <p:xfrm>
          <a:off x="5269456" y="1318377"/>
          <a:ext cx="1653088" cy="212753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1121693">
                <a:tc>
                  <a:txBody>
                    <a:bodyPr/>
                    <a:lstStyle/>
                    <a:p>
                      <a:r>
                        <a:rPr lang="en-PH" dirty="0"/>
                        <a:t>int name</a:t>
                      </a:r>
                    </a:p>
                    <a:p>
                      <a:r>
                        <a:rPr lang="en-PH" dirty="0"/>
                        <a:t>int 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 err="1"/>
                        <a:t>setName</a:t>
                      </a:r>
                      <a:r>
                        <a:rPr lang="en-PH" dirty="0"/>
                        <a:t>()</a:t>
                      </a:r>
                    </a:p>
                    <a:p>
                      <a:r>
                        <a:rPr lang="en-PH" dirty="0"/>
                        <a:t>eat()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/>
        </p:nvGraphicFramePr>
        <p:xfrm>
          <a:off x="1255127" y="361684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547B68E-FD1B-10E4-6A13-6E75E2DE7A44}"/>
              </a:ext>
            </a:extLst>
          </p:cNvPr>
          <p:cNvGraphicFramePr>
            <a:graphicFrameLocks noGrp="1"/>
          </p:cNvGraphicFramePr>
          <p:nvPr/>
        </p:nvGraphicFramePr>
        <p:xfrm>
          <a:off x="5275807" y="361702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ECA3CEF-AEBC-9478-CD35-1F709B68E2CE}"/>
              </a:ext>
            </a:extLst>
          </p:cNvPr>
          <p:cNvGraphicFramePr>
            <a:graphicFrameLocks noGrp="1"/>
          </p:cNvGraphicFramePr>
          <p:nvPr/>
        </p:nvGraphicFramePr>
        <p:xfrm>
          <a:off x="9209066" y="361684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Rabbit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C7D60589-77AC-3FB6-2E88-A83927A6D7CD}"/>
              </a:ext>
            </a:extLst>
          </p:cNvPr>
          <p:cNvCxnSpPr>
            <a:cxnSpLocks/>
            <a:stCxn id="9" idx="0"/>
            <a:endCxn id="5" idx="1"/>
          </p:cNvCxnSpPr>
          <p:nvPr/>
        </p:nvCxnSpPr>
        <p:spPr>
          <a:xfrm rot="5400000" flipH="1" flipV="1">
            <a:off x="3058211" y="1405603"/>
            <a:ext cx="1234704" cy="318778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8F4C6A0-34B2-644A-B4AF-661CAB0BFB47}"/>
              </a:ext>
            </a:extLst>
          </p:cNvPr>
          <p:cNvCxnSpPr>
            <a:endCxn id="5" idx="2"/>
          </p:cNvCxnSpPr>
          <p:nvPr/>
        </p:nvCxnSpPr>
        <p:spPr>
          <a:xfrm flipH="1" flipV="1">
            <a:off x="6096000" y="3445910"/>
            <a:ext cx="6351" cy="17093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CD245915-69F5-BB22-40D3-41936A6AFB26}"/>
              </a:ext>
            </a:extLst>
          </p:cNvPr>
          <p:cNvCxnSpPr>
            <a:cxnSpLocks/>
            <a:stCxn id="11" idx="0"/>
            <a:endCxn id="5" idx="3"/>
          </p:cNvCxnSpPr>
          <p:nvPr/>
        </p:nvCxnSpPr>
        <p:spPr>
          <a:xfrm rot="16200000" flipV="1">
            <a:off x="7861725" y="1442962"/>
            <a:ext cx="1234704" cy="311306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F43DFB8-B475-3800-21FA-3FDD25DA46C7}"/>
              </a:ext>
            </a:extLst>
          </p:cNvPr>
          <p:cNvSpPr txBox="1"/>
          <p:nvPr/>
        </p:nvSpPr>
        <p:spPr>
          <a:xfrm>
            <a:off x="5255815" y="2279375"/>
            <a:ext cx="1603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String birthday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373E44-4046-6183-A7BB-A5E976AE14BA}"/>
              </a:ext>
            </a:extLst>
          </p:cNvPr>
          <p:cNvSpPr txBox="1"/>
          <p:nvPr/>
        </p:nvSpPr>
        <p:spPr>
          <a:xfrm>
            <a:off x="4445305" y="5042086"/>
            <a:ext cx="3314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If we add a new attribute, this will be applied to all subclasses. </a:t>
            </a:r>
          </a:p>
        </p:txBody>
      </p:sp>
    </p:spTree>
    <p:extLst>
      <p:ext uri="{BB962C8B-B14F-4D97-AF65-F5344CB8AC3E}">
        <p14:creationId xmlns:p14="http://schemas.microsoft.com/office/powerpoint/2010/main" val="473379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Association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652A3C-2B5F-3EDF-F7EB-D0C6328EDA8C}"/>
              </a:ext>
            </a:extLst>
          </p:cNvPr>
          <p:cNvSpPr txBox="1"/>
          <p:nvPr/>
        </p:nvSpPr>
        <p:spPr>
          <a:xfrm>
            <a:off x="2004950" y="1406092"/>
            <a:ext cx="8182099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A basic relationship or connection between </a:t>
            </a:r>
            <a:r>
              <a:rPr lang="en-US" sz="2500" dirty="0">
                <a:solidFill>
                  <a:srgbClr val="000000"/>
                </a:solidFill>
                <a:latin typeface="Calibri (Body)"/>
              </a:rPr>
              <a:t>two separate classes.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  <a:endParaRPr lang="en-PH" sz="2500" dirty="0">
              <a:latin typeface="Calibri (Body)"/>
            </a:endParaRPr>
          </a:p>
          <a:p>
            <a:endParaRPr lang="en-PH" sz="2500" dirty="0">
              <a:latin typeface="Calibri (Body)"/>
            </a:endParaRPr>
          </a:p>
          <a:p>
            <a:r>
              <a:rPr lang="en-US" sz="2500" i="0" dirty="0">
                <a:solidFill>
                  <a:srgbClr val="000000"/>
                </a:solidFill>
                <a:effectLst/>
                <a:latin typeface="Calibri (Body)"/>
              </a:rPr>
              <a:t>Example</a:t>
            </a:r>
            <a:r>
              <a:rPr lang="en-US" sz="2500" b="1" i="0" dirty="0">
                <a:solidFill>
                  <a:srgbClr val="000000"/>
                </a:solidFill>
                <a:effectLst/>
                <a:latin typeface="Calibri (Body)"/>
              </a:rPr>
              <a:t>: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A cat eats fish.</a:t>
            </a:r>
            <a:endParaRPr lang="en-PH" sz="2500" dirty="0">
              <a:latin typeface="Calibri (Body)"/>
            </a:endParaRPr>
          </a:p>
          <a:p>
            <a:endParaRPr lang="en-PH" sz="25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2964983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Association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ED6459B-354C-05C2-C1C2-BAD09F0D0C6D}"/>
              </a:ext>
            </a:extLst>
          </p:cNvPr>
          <p:cNvGraphicFramePr>
            <a:graphicFrameLocks noGrp="1"/>
          </p:cNvGraphicFramePr>
          <p:nvPr/>
        </p:nvGraphicFramePr>
        <p:xfrm>
          <a:off x="5269456" y="1318377"/>
          <a:ext cx="1653088" cy="1645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/>
                        <a:t>int name</a:t>
                      </a:r>
                    </a:p>
                    <a:p>
                      <a:r>
                        <a:rPr lang="en-PH" dirty="0"/>
                        <a:t>int 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 err="1"/>
                        <a:t>setName</a:t>
                      </a:r>
                      <a:r>
                        <a:rPr lang="en-PH" dirty="0"/>
                        <a:t>()</a:t>
                      </a:r>
                    </a:p>
                    <a:p>
                      <a:r>
                        <a:rPr lang="en-PH" dirty="0"/>
                        <a:t>eat()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3299616"/>
              </p:ext>
            </p:extLst>
          </p:nvPr>
        </p:nvGraphicFramePr>
        <p:xfrm>
          <a:off x="1294271" y="341956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547B68E-FD1B-10E4-6A13-6E75E2DE7A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3813621"/>
              </p:ext>
            </p:extLst>
          </p:nvPr>
        </p:nvGraphicFramePr>
        <p:xfrm>
          <a:off x="5275807" y="341956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ECA3CEF-AEBC-9478-CD35-1F709B68E2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148680"/>
              </p:ext>
            </p:extLst>
          </p:nvPr>
        </p:nvGraphicFramePr>
        <p:xfrm>
          <a:off x="9115120" y="341956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Rabbit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C7D60589-77AC-3FB6-2E88-A83927A6D7CD}"/>
              </a:ext>
            </a:extLst>
          </p:cNvPr>
          <p:cNvCxnSpPr>
            <a:cxnSpLocks/>
            <a:stCxn id="9" idx="0"/>
            <a:endCxn id="5" idx="1"/>
          </p:cNvCxnSpPr>
          <p:nvPr/>
        </p:nvCxnSpPr>
        <p:spPr>
          <a:xfrm rot="5400000" flipH="1" flipV="1">
            <a:off x="3056023" y="1206130"/>
            <a:ext cx="1278225" cy="3148641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8F4C6A0-34B2-644A-B4AF-661CAB0BFB47}"/>
              </a:ext>
            </a:extLst>
          </p:cNvPr>
          <p:cNvCxnSpPr>
            <a:cxnSpLocks/>
            <a:stCxn id="10" idx="0"/>
            <a:endCxn id="5" idx="2"/>
          </p:cNvCxnSpPr>
          <p:nvPr/>
        </p:nvCxnSpPr>
        <p:spPr>
          <a:xfrm flipH="1" flipV="1">
            <a:off x="6096000" y="2964297"/>
            <a:ext cx="6351" cy="45526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CD245915-69F5-BB22-40D3-41936A6AFB26}"/>
              </a:ext>
            </a:extLst>
          </p:cNvPr>
          <p:cNvCxnSpPr>
            <a:cxnSpLocks/>
            <a:stCxn id="11" idx="0"/>
            <a:endCxn id="5" idx="3"/>
          </p:cNvCxnSpPr>
          <p:nvPr/>
        </p:nvCxnSpPr>
        <p:spPr>
          <a:xfrm rot="16200000" flipV="1">
            <a:off x="7792992" y="1270890"/>
            <a:ext cx="1278225" cy="301912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4847825"/>
              </p:ext>
            </p:extLst>
          </p:nvPr>
        </p:nvGraphicFramePr>
        <p:xfrm>
          <a:off x="1294271" y="4993386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Fish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0F2AED6-9FEA-C942-FBEA-1F463DF36E10}"/>
              </a:ext>
            </a:extLst>
          </p:cNvPr>
          <p:cNvCxnSpPr>
            <a:cxnSpLocks/>
            <a:endCxn id="3" idx="0"/>
          </p:cNvCxnSpPr>
          <p:nvPr/>
        </p:nvCxnSpPr>
        <p:spPr>
          <a:xfrm>
            <a:off x="2120815" y="4519245"/>
            <a:ext cx="0" cy="47414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1CBC2EE-01FF-A322-C8AA-DBC4D565DE71}"/>
              </a:ext>
            </a:extLst>
          </p:cNvPr>
          <p:cNvSpPr txBox="1"/>
          <p:nvPr/>
        </p:nvSpPr>
        <p:spPr>
          <a:xfrm>
            <a:off x="2120815" y="4565717"/>
            <a:ext cx="583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eats</a:t>
            </a:r>
          </a:p>
        </p:txBody>
      </p:sp>
    </p:spTree>
    <p:extLst>
      <p:ext uri="{BB962C8B-B14F-4D97-AF65-F5344CB8AC3E}">
        <p14:creationId xmlns:p14="http://schemas.microsoft.com/office/powerpoint/2010/main" val="961169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Aggregation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652A3C-2B5F-3EDF-F7EB-D0C6328EDA8C}"/>
              </a:ext>
            </a:extLst>
          </p:cNvPr>
          <p:cNvSpPr txBox="1"/>
          <p:nvPr/>
        </p:nvSpPr>
        <p:spPr>
          <a:xfrm>
            <a:off x="2004950" y="1406092"/>
            <a:ext cx="8182099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proxima_novaregular"/>
              </a:rPr>
              <a:t>I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proxima_novaregular"/>
              </a:rPr>
              <a:t>n aggregation, each class have independent existence and they are not tied to each other.</a:t>
            </a:r>
          </a:p>
          <a:p>
            <a:endParaRPr lang="en-PH" sz="2500" dirty="0">
              <a:latin typeface="Calibri (Body)"/>
            </a:endParaRPr>
          </a:p>
          <a:p>
            <a:r>
              <a:rPr lang="en-US" sz="2500" i="0" dirty="0">
                <a:solidFill>
                  <a:srgbClr val="000000"/>
                </a:solidFill>
                <a:effectLst/>
                <a:latin typeface="Calibri (Body)"/>
              </a:rPr>
              <a:t>Example</a:t>
            </a:r>
            <a:r>
              <a:rPr lang="en-US" sz="2500" b="1" i="0" dirty="0">
                <a:solidFill>
                  <a:srgbClr val="000000"/>
                </a:solidFill>
                <a:effectLst/>
                <a:latin typeface="Calibri (Body)"/>
              </a:rPr>
              <a:t>: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A wolf can be part of a pack </a:t>
            </a:r>
            <a:r>
              <a:rPr lang="en-PH" sz="2500" dirty="0">
                <a:solidFill>
                  <a:srgbClr val="000000"/>
                </a:solidFill>
                <a:latin typeface="Calibri (Body)"/>
              </a:rPr>
              <a:t>but it can also survive on its own.</a:t>
            </a:r>
            <a:endParaRPr lang="en-PH" sz="2500" dirty="0">
              <a:latin typeface="Calibri (Body)"/>
            </a:endParaRPr>
          </a:p>
          <a:p>
            <a:endParaRPr lang="en-PH" sz="25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676229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2087</TotalTime>
  <Words>372</Words>
  <Application>Microsoft Office PowerPoint</Application>
  <PresentationFormat>Widescreen</PresentationFormat>
  <Paragraphs>175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(Body)</vt:lpstr>
      <vt:lpstr>Calibri Light</vt:lpstr>
      <vt:lpstr>Consolas</vt:lpstr>
      <vt:lpstr>proxima_novaregular</vt:lpstr>
      <vt:lpstr>Office Theme</vt:lpstr>
      <vt:lpstr>Relationships</vt:lpstr>
      <vt:lpstr>Relationships in Java</vt:lpstr>
      <vt:lpstr>Inheritance</vt:lpstr>
      <vt:lpstr>Inheritance</vt:lpstr>
      <vt:lpstr>Inheritance</vt:lpstr>
      <vt:lpstr>Inheritance</vt:lpstr>
      <vt:lpstr>Association</vt:lpstr>
      <vt:lpstr>Association</vt:lpstr>
      <vt:lpstr>Aggregation</vt:lpstr>
      <vt:lpstr>Aggregation</vt:lpstr>
      <vt:lpstr>Composition</vt:lpstr>
      <vt:lpstr>Composition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SLY Ponio</dc:creator>
  <cp:lastModifiedBy>SLY Ponio</cp:lastModifiedBy>
  <cp:revision>254</cp:revision>
  <dcterms:created xsi:type="dcterms:W3CDTF">2022-05-11T03:47:05Z</dcterms:created>
  <dcterms:modified xsi:type="dcterms:W3CDTF">2023-01-23T17:38:37Z</dcterms:modified>
</cp:coreProperties>
</file>

<file path=docProps/thumbnail.jpeg>
</file>